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92" r:id="rId3"/>
    <p:sldId id="293" r:id="rId4"/>
    <p:sldId id="258" r:id="rId5"/>
    <p:sldId id="294" r:id="rId6"/>
    <p:sldId id="295" r:id="rId7"/>
    <p:sldId id="296" r:id="rId8"/>
    <p:sldId id="31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94667" autoAdjust="0"/>
  </p:normalViewPr>
  <p:slideViewPr>
    <p:cSldViewPr>
      <p:cViewPr>
        <p:scale>
          <a:sx n="113" d="100"/>
          <a:sy n="113"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Overlay-TitleSlide.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ctrTitle"/>
          </p:nvPr>
        </p:nvSpPr>
        <p:spPr>
          <a:xfrm>
            <a:off x="1600200" y="2492375"/>
            <a:ext cx="6762749" cy="1470025"/>
          </a:xfrm>
        </p:spPr>
        <p:txBody>
          <a:bodyPr/>
          <a:lstStyle>
            <a:lvl1pPr algn="r">
              <a:defRPr sz="3800">
                <a:solidFill>
                  <a:srgbClr val="001D4D"/>
                </a:solidFill>
              </a:defRPr>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rgbClr val="B27A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Slide Number Placeholder 5"/>
          <p:cNvSpPr>
            <a:spLocks noGrp="1"/>
          </p:cNvSpPr>
          <p:nvPr>
            <p:ph type="sldNum" sz="quarter" idx="10"/>
          </p:nvPr>
        </p:nvSpPr>
        <p:spPr/>
        <p:txBody>
          <a:bodyPr/>
          <a:lstStyle>
            <a:lvl1pPr>
              <a:defRPr/>
            </a:lvl1pPr>
          </a:lstStyle>
          <a:p>
            <a:fld id="{D5F250B0-811F-4EF2-82B2-5D244F68488A}" type="slidenum">
              <a:rPr lang="en-US" smtClean="0"/>
              <a:pPr/>
              <a:t>‹#›</a:t>
            </a:fld>
            <a:endParaRPr lang="en-US"/>
          </a:p>
        </p:txBody>
      </p:sp>
      <p:sp>
        <p:nvSpPr>
          <p:cNvPr id="6" name="Date Placeholder 3"/>
          <p:cNvSpPr>
            <a:spLocks noGrp="1"/>
          </p:cNvSpPr>
          <p:nvPr>
            <p:ph type="dt" sz="half" idx="11"/>
          </p:nvPr>
        </p:nvSpPr>
        <p:spPr/>
        <p:txBody>
          <a:bodyPr/>
          <a:lstStyle>
            <a:lvl1pPr>
              <a:defRPr/>
            </a:lvl1pPr>
          </a:lstStyle>
          <a:p>
            <a:fld id="{F6ABBBA3-A0AB-4E87-9927-F957013F38C4}" type="datetimeFigureOut">
              <a:rPr lang="en-US" smtClean="0"/>
              <a:pPr/>
              <a:t>11/16/2011</a:t>
            </a:fld>
            <a:endParaRPr lang="en-US"/>
          </a:p>
        </p:txBody>
      </p:sp>
      <p:sp>
        <p:nvSpPr>
          <p:cNvPr id="7" name="Footer Placeholder 4"/>
          <p:cNvSpPr>
            <a:spLocks noGrp="1"/>
          </p:cNvSpPr>
          <p:nvPr>
            <p:ph type="ftr" sz="quarter" idx="12"/>
          </p:nvPr>
        </p:nvSpPr>
        <p:spPr/>
        <p:txBody>
          <a:bodyPr/>
          <a:lstStyle>
            <a:lvl1pPr>
              <a:defRPr/>
            </a:lvl1pPr>
          </a:lstStyle>
          <a:p>
            <a:endParaRPr lang="en-US"/>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3"/>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9" descr="Overlay-ContentCaption.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779464" y="590550"/>
            <a:ext cx="3657600" cy="1162050"/>
          </a:xfrm>
        </p:spPr>
        <p:txBody>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9" descr="Overlay-PictureCaption.png"/>
          <p:cNvPicPr>
            <a:picLocks noChangeAspect="1"/>
          </p:cNvPicPr>
          <p:nvPr/>
        </p:nvPicPr>
        <p:blipFill>
          <a:blip r:embed="rId2" cstate="print"/>
          <a:srcRect/>
          <a:stretch>
            <a:fillRect/>
          </a:stretch>
        </p:blipFill>
        <p:spPr bwMode="auto">
          <a:xfrm>
            <a:off x="449263" y="187325"/>
            <a:ext cx="8535987" cy="6483350"/>
          </a:xfrm>
          <a:prstGeom prst="rect">
            <a:avLst/>
          </a:prstGeom>
          <a:noFill/>
          <a:ln w="9525">
            <a:noFill/>
            <a:miter lim="800000"/>
            <a:headEnd/>
            <a:tailEnd/>
          </a:ln>
        </p:spPr>
      </p:pic>
      <p:sp>
        <p:nvSpPr>
          <p:cNvPr id="2" name="Title 1"/>
          <p:cNvSpPr>
            <a:spLocks noGrp="1"/>
          </p:cNvSpPr>
          <p:nvPr>
            <p:ph type="title"/>
          </p:nvPr>
        </p:nvSpPr>
        <p:spPr>
          <a:xfrm>
            <a:off x="3886200" y="533400"/>
            <a:ext cx="4476750" cy="1252538"/>
          </a:xfrm>
        </p:spPr>
        <p:txBody>
          <a:bodyPr/>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6" name="Date Placeholder 4"/>
          <p:cNvSpPr>
            <a:spLocks noGrp="1"/>
          </p:cNvSpPr>
          <p:nvPr>
            <p:ph type="dt" sz="half" idx="10"/>
          </p:nvPr>
        </p:nvSpPr>
        <p:spPr>
          <a:xfrm>
            <a:off x="3886200" y="6288088"/>
            <a:ext cx="1887538" cy="365125"/>
          </a:xfrm>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a:xfrm>
            <a:off x="5867400" y="6288088"/>
            <a:ext cx="2676525"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4710953" y="533400"/>
            <a:ext cx="3657600" cy="125253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808038" y="3778624"/>
            <a:ext cx="7560515" cy="110265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9" descr="Overlay-SectionHeader.png"/>
          <p:cNvPicPr>
            <a:picLocks noChangeAspect="1"/>
          </p:cNvPicPr>
          <p:nvPr/>
        </p:nvPicPr>
        <p:blipFill>
          <a:blip r:embed="rId2" cstate="print"/>
          <a:srcRect/>
          <a:stretch>
            <a:fillRect/>
          </a:stretch>
        </p:blipFill>
        <p:spPr bwMode="auto">
          <a:xfrm>
            <a:off x="381000" y="0"/>
            <a:ext cx="8826500" cy="6483350"/>
          </a:xfrm>
          <a:prstGeom prst="rect">
            <a:avLst/>
          </a:prstGeom>
          <a:noFill/>
          <a:ln w="9525">
            <a:noFill/>
            <a:miter lim="800000"/>
            <a:headEnd/>
            <a:tailEnd/>
          </a:ln>
        </p:spPr>
      </p:pic>
      <p:sp>
        <p:nvSpPr>
          <p:cNvPr id="2" name="Title 1"/>
          <p:cNvSpPr>
            <a:spLocks noGrp="1"/>
          </p:cNvSpPr>
          <p:nvPr>
            <p:ph type="title"/>
          </p:nvPr>
        </p:nvSpPr>
        <p:spPr>
          <a:xfrm>
            <a:off x="779463" y="2591360"/>
            <a:ext cx="7583487" cy="1362075"/>
          </a:xfrm>
        </p:spPr>
        <p:txBody>
          <a:bodyPr>
            <a:noAutofit/>
          </a:bodyPr>
          <a:lstStyle>
            <a:lvl1pPr algn="l">
              <a:defRPr sz="4100" b="1" cap="none" baseline="0">
                <a:solidFill>
                  <a:srgbClr val="001D4D"/>
                </a:solidFill>
              </a:defRPr>
            </a:lvl1pPr>
          </a:lstStyle>
          <a:p>
            <a:r>
              <a:rPr lang="en-US" smtClean="0"/>
              <a:t>Click to edit Master title style</a:t>
            </a:r>
            <a:endParaRPr dirty="0"/>
          </a:p>
        </p:txBody>
      </p:sp>
      <p:sp>
        <p:nvSpPr>
          <p:cNvPr id="3" name="Text Placeholder 2"/>
          <p:cNvSpPr>
            <a:spLocks noGrp="1"/>
          </p:cNvSpPr>
          <p:nvPr>
            <p:ph type="body" idx="1"/>
          </p:nvPr>
        </p:nvSpPr>
        <p:spPr>
          <a:xfrm>
            <a:off x="779463" y="3950354"/>
            <a:ext cx="7583487" cy="1500187"/>
          </a:xfrm>
        </p:spPr>
        <p:txBody>
          <a:bodyPr/>
          <a:lstStyle>
            <a:lvl1pPr marL="0" indent="0" algn="l">
              <a:spcBef>
                <a:spcPts val="600"/>
              </a:spcBef>
              <a:buNone/>
              <a:defRPr sz="2000" cap="none" baseline="0">
                <a:solidFill>
                  <a:srgbClr val="B27A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6" name="Footer Placeholder 4"/>
          <p:cNvSpPr>
            <a:spLocks noGrp="1"/>
          </p:cNvSpPr>
          <p:nvPr>
            <p:ph type="ftr" sz="quarter" idx="11"/>
          </p:nvPr>
        </p:nvSpPr>
        <p:spPr/>
        <p:txBody>
          <a:bodyPr/>
          <a:lstStyle>
            <a:lvl1pPr>
              <a:defRPr dirty="0"/>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cxnSp>
        <p:nvCxnSpPr>
          <p:cNvPr id="8" name="Straight Connector 7"/>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Date Placeholder 6"/>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13" name="Footer Placeholder 7"/>
          <p:cNvSpPr>
            <a:spLocks noGrp="1"/>
          </p:cNvSpPr>
          <p:nvPr>
            <p:ph type="ftr" sz="quarter" idx="11"/>
          </p:nvPr>
        </p:nvSpPr>
        <p:spPr/>
        <p:txBody>
          <a:bodyPr/>
          <a:lstStyle>
            <a:lvl1pPr>
              <a:defRPr/>
            </a:lvl1pPr>
          </a:lstStyle>
          <a:p>
            <a:endParaRPr lang="en-US"/>
          </a:p>
        </p:txBody>
      </p:sp>
      <p:sp>
        <p:nvSpPr>
          <p:cNvPr id="14" name="Slide Number Placeholder 8"/>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4"/>
          </p:nvPr>
        </p:nvSpPr>
        <p:spPr/>
        <p:txBody>
          <a:bodyPr/>
          <a:lstStyle>
            <a:lvl1pPr>
              <a:defRPr/>
            </a:lvl1pPr>
          </a:lstStyle>
          <a:p>
            <a:fld id="{F6ABBBA3-A0AB-4E87-9927-F957013F38C4}" type="datetimeFigureOut">
              <a:rPr lang="en-US" smtClean="0"/>
              <a:pPr/>
              <a:t>11/16/2011</a:t>
            </a:fld>
            <a:endParaRPr lang="en-US"/>
          </a:p>
        </p:txBody>
      </p:sp>
      <p:sp>
        <p:nvSpPr>
          <p:cNvPr id="7" name="Footer Placeholder 5"/>
          <p:cNvSpPr>
            <a:spLocks noGrp="1"/>
          </p:cNvSpPr>
          <p:nvPr>
            <p:ph type="ftr" sz="quarter" idx="15"/>
          </p:nvPr>
        </p:nvSpPr>
        <p:spPr/>
        <p:txBody>
          <a:bodyPr/>
          <a:lstStyle>
            <a:lvl1pPr>
              <a:defRPr dirty="0"/>
            </a:lvl1pPr>
          </a:lstStyle>
          <a:p>
            <a:endParaRPr lang="en-US"/>
          </a:p>
        </p:txBody>
      </p:sp>
      <p:sp>
        <p:nvSpPr>
          <p:cNvPr id="8" name="Slide Number Placeholder 6"/>
          <p:cNvSpPr>
            <a:spLocks noGrp="1"/>
          </p:cNvSpPr>
          <p:nvPr>
            <p:ph type="sldNum" sz="quarter" idx="16"/>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6"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fld id="{F6ABBBA3-A0AB-4E87-9927-F957013F38C4}" type="datetimeFigureOut">
              <a:rPr lang="en-US" smtClean="0"/>
              <a:pPr/>
              <a:t>11/16/2011</a:t>
            </a:fld>
            <a:endParaRPr lang="en-US"/>
          </a:p>
        </p:txBody>
      </p:sp>
      <p:sp>
        <p:nvSpPr>
          <p:cNvPr id="8" name="Footer Placeholder 5"/>
          <p:cNvSpPr>
            <a:spLocks noGrp="1"/>
          </p:cNvSpPr>
          <p:nvPr>
            <p:ph type="ftr" sz="quarter" idx="16"/>
          </p:nvPr>
        </p:nvSpPr>
        <p:spPr/>
        <p:txBody>
          <a:bodyPr/>
          <a:lstStyle>
            <a:lvl1pPr>
              <a:defRPr/>
            </a:lvl1pPr>
          </a:lstStyle>
          <a:p>
            <a:endParaRPr lang="en-US"/>
          </a:p>
        </p:txBody>
      </p:sp>
      <p:sp>
        <p:nvSpPr>
          <p:cNvPr id="9" name="Slide Number Placeholder 6"/>
          <p:cNvSpPr>
            <a:spLocks noGrp="1"/>
          </p:cNvSpPr>
          <p:nvPr>
            <p:ph type="sldNum" sz="quarter" idx="17"/>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6"/>
          </p:nvPr>
        </p:nvSpPr>
        <p:spPr/>
        <p:txBody>
          <a:bodyPr/>
          <a:lstStyle>
            <a:lvl1pPr>
              <a:defRPr/>
            </a:lvl1pPr>
          </a:lstStyle>
          <a:p>
            <a:fld id="{F6ABBBA3-A0AB-4E87-9927-F957013F38C4}" type="datetimeFigureOut">
              <a:rPr lang="en-US" smtClean="0"/>
              <a:pPr/>
              <a:t>11/16/2011</a:t>
            </a:fld>
            <a:endParaRPr lang="en-US"/>
          </a:p>
        </p:txBody>
      </p:sp>
      <p:sp>
        <p:nvSpPr>
          <p:cNvPr id="9" name="Footer Placeholder 5"/>
          <p:cNvSpPr>
            <a:spLocks noGrp="1"/>
          </p:cNvSpPr>
          <p:nvPr>
            <p:ph type="ftr" sz="quarter" idx="17"/>
          </p:nvPr>
        </p:nvSpPr>
        <p:spPr/>
        <p:txBody>
          <a:bodyPr/>
          <a:lstStyle>
            <a:lvl1pPr>
              <a:defRPr/>
            </a:lvl1pPr>
          </a:lstStyle>
          <a:p>
            <a:endParaRPr lang="en-US"/>
          </a:p>
        </p:txBody>
      </p:sp>
      <p:sp>
        <p:nvSpPr>
          <p:cNvPr id="10" name="Slide Number Placeholder 6"/>
          <p:cNvSpPr>
            <a:spLocks noGrp="1"/>
          </p:cNvSpPr>
          <p:nvPr>
            <p:ph type="sldNum" sz="quarter" idx="18"/>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4" name="Date Placeholder 2"/>
          <p:cNvSpPr>
            <a:spLocks noGrp="1"/>
          </p:cNvSpPr>
          <p:nvPr>
            <p:ph type="dt" sz="half" idx="10"/>
          </p:nvPr>
        </p:nvSpPr>
        <p:spPr/>
        <p:txBody>
          <a:bodyPr/>
          <a:lstStyle>
            <a:lvl1pPr>
              <a:defRPr/>
            </a:lvl1pPr>
          </a:lstStyle>
          <a:p>
            <a:fld id="{F6ABBBA3-A0AB-4E87-9927-F957013F38C4}" type="datetimeFigureOut">
              <a:rPr lang="en-US" smtClean="0"/>
              <a:pPr/>
              <a:t>11/16/2011</a:t>
            </a:fld>
            <a:endParaRPr lang="en-US"/>
          </a:p>
        </p:txBody>
      </p:sp>
      <p:sp>
        <p:nvSpPr>
          <p:cNvPr id="5" name="Footer Placeholder 3"/>
          <p:cNvSpPr>
            <a:spLocks noGrp="1"/>
          </p:cNvSpPr>
          <p:nvPr>
            <p:ph type="ftr" sz="quarter" idx="11"/>
          </p:nvPr>
        </p:nvSpPr>
        <p:spPr/>
        <p:txBody>
          <a:bodyPr/>
          <a:lstStyle>
            <a:lvl1pPr>
              <a:defRPr/>
            </a:lvl1pPr>
          </a:lstStyle>
          <a:p>
            <a:endParaRPr lang="en-US"/>
          </a:p>
        </p:txBody>
      </p:sp>
      <p:sp>
        <p:nvSpPr>
          <p:cNvPr id="6" name="Slide Number Placeholder 4"/>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90500" y="190500"/>
            <a:ext cx="8764588" cy="6478588"/>
          </a:xfrm>
          <a:prstGeom prst="round2DiagRect">
            <a:avLst>
              <a:gd name="adj1" fmla="val 9416"/>
              <a:gd name="adj2" fmla="val 0"/>
            </a:avLst>
          </a:prstGeom>
          <a:gradFill>
            <a:gsLst>
              <a:gs pos="0">
                <a:srgbClr val="001D4D"/>
              </a:gs>
              <a:gs pos="83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27" name="Title Placeholder 1"/>
          <p:cNvSpPr>
            <a:spLocks noGrp="1"/>
          </p:cNvSpPr>
          <p:nvPr>
            <p:ph type="title"/>
          </p:nvPr>
        </p:nvSpPr>
        <p:spPr bwMode="auto">
          <a:xfrm>
            <a:off x="779463" y="381000"/>
            <a:ext cx="7583487" cy="10445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779463" y="1828800"/>
            <a:ext cx="7583487" cy="4208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1000" y="6288088"/>
            <a:ext cx="1887538"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solidFill>
                <a:latin typeface="+mn-lt"/>
                <a:ea typeface="+mn-ea"/>
                <a:cs typeface="+mn-cs"/>
              </a:defRPr>
            </a:lvl1pPr>
          </a:lstStyle>
          <a:p>
            <a:fld id="{F6ABBBA3-A0AB-4E87-9927-F957013F38C4}" type="datetimeFigureOut">
              <a:rPr lang="en-US" smtClean="0"/>
              <a:pPr/>
              <a:t>11/16/2011</a:t>
            </a:fld>
            <a:endParaRPr lang="en-US"/>
          </a:p>
        </p:txBody>
      </p:sp>
      <p:sp>
        <p:nvSpPr>
          <p:cNvPr id="5" name="Footer Placeholder 4"/>
          <p:cNvSpPr>
            <a:spLocks noGrp="1"/>
          </p:cNvSpPr>
          <p:nvPr>
            <p:ph type="ftr" sz="quarter" idx="3"/>
          </p:nvPr>
        </p:nvSpPr>
        <p:spPr>
          <a:xfrm>
            <a:off x="3305175" y="6288088"/>
            <a:ext cx="523875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8404225" y="219075"/>
            <a:ext cx="493713"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ea typeface="+mn-ea"/>
                <a:cs typeface="+mn-cs"/>
              </a:defRPr>
            </a:lvl1pPr>
          </a:lstStyle>
          <a:p>
            <a:fld id="{D5F250B0-811F-4EF2-82B2-5D244F68488A}" type="slidenum">
              <a:rPr lang="en-US" smtClean="0"/>
              <a:pPr/>
              <a:t>‹#›</a:t>
            </a:fld>
            <a:endParaRPr lang="en-US"/>
          </a:p>
        </p:txBody>
      </p:sp>
      <p:pic>
        <p:nvPicPr>
          <p:cNvPr id="1032" name="Picture 8" descr="FIULogo_H_CMYK_fx.png"/>
          <p:cNvPicPr>
            <a:picLocks noChangeAspect="1"/>
          </p:cNvPicPr>
          <p:nvPr/>
        </p:nvPicPr>
        <p:blipFill>
          <a:blip r:embed="rId18" cstate="print"/>
          <a:srcRect/>
          <a:stretch>
            <a:fillRect/>
          </a:stretch>
        </p:blipFill>
        <p:spPr bwMode="auto">
          <a:xfrm>
            <a:off x="6103938" y="5959475"/>
            <a:ext cx="2430462" cy="6937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ransition>
    <p:dissolve/>
  </p:transition>
  <p:timing>
    <p:tnLst>
      <p:par>
        <p:cTn id="1" dur="indefinite" restart="never" nodeType="tmRoot"/>
      </p:par>
    </p:tnLst>
  </p:timing>
  <p:txStyles>
    <p:titleStyle>
      <a:lvl1pPr algn="l" rtl="0" eaLnBrk="1" fontAlgn="base" hangingPunct="1">
        <a:spcBef>
          <a:spcPct val="0"/>
        </a:spcBef>
        <a:spcAft>
          <a:spcPct val="0"/>
        </a:spcAft>
        <a:defRPr sz="3800" kern="1200">
          <a:solidFill>
            <a:schemeClr val="bg1"/>
          </a:solidFill>
          <a:latin typeface="+mj-lt"/>
          <a:ea typeface="ＭＳ Ｐゴシック" pitchFamily="-111" charset="-128"/>
          <a:cs typeface="ＭＳ Ｐゴシック" pitchFamily="-111" charset="-128"/>
        </a:defRPr>
      </a:lvl1pPr>
      <a:lvl2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2pPr>
      <a:lvl3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3pPr>
      <a:lvl4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4pPr>
      <a:lvl5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5pPr>
      <a:lvl6pPr marL="4572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6pPr>
      <a:lvl7pPr marL="9144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7pPr>
      <a:lvl8pPr marL="13716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8pPr>
      <a:lvl9pPr marL="18288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9pPr>
    </p:titleStyle>
    <p:bodyStyle>
      <a:lvl1pPr marL="282575" indent="-282575" algn="l" rtl="0" eaLnBrk="1" fontAlgn="base" hangingPunct="1">
        <a:spcBef>
          <a:spcPts val="2000"/>
        </a:spcBef>
        <a:spcAft>
          <a:spcPct val="0"/>
        </a:spcAft>
        <a:buFont typeface="Wingdings 2" pitchFamily="-111" charset="2"/>
        <a:buChar char=""/>
        <a:defRPr sz="2200" kern="1200">
          <a:solidFill>
            <a:srgbClr val="001D4D"/>
          </a:solidFill>
          <a:latin typeface="+mn-lt"/>
          <a:ea typeface="ＭＳ Ｐゴシック" pitchFamily="-111" charset="-128"/>
          <a:cs typeface="ＭＳ Ｐゴシック" pitchFamily="-111" charset="-128"/>
        </a:defRPr>
      </a:lvl1pPr>
      <a:lvl2pPr marL="577850" indent="-295275" algn="l" rtl="0" eaLnBrk="1" fontAlgn="base" hangingPunct="1">
        <a:spcBef>
          <a:spcPts val="600"/>
        </a:spcBef>
        <a:spcAft>
          <a:spcPct val="0"/>
        </a:spcAft>
        <a:buFont typeface="Wingdings 2" pitchFamily="-111" charset="2"/>
        <a:buChar char=""/>
        <a:defRPr sz="2000" kern="1200">
          <a:solidFill>
            <a:srgbClr val="001D4D"/>
          </a:solidFill>
          <a:latin typeface="+mn-lt"/>
          <a:ea typeface="ＭＳ Ｐゴシック" pitchFamily="-111" charset="-128"/>
          <a:cs typeface="+mn-cs"/>
        </a:defRPr>
      </a:lvl2pPr>
      <a:lvl3pPr marL="86042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3pPr>
      <a:lvl4pPr marL="1143000"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4pPr>
      <a:lvl5pPr marL="142557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7981951" cy="1470025"/>
          </a:xfrm>
        </p:spPr>
        <p:txBody>
          <a:bodyPr/>
          <a:lstStyle/>
          <a:p>
            <a:r>
              <a:rPr lang="en-US" dirty="0" smtClean="0"/>
              <a:t>AD Maintenance via PowerShell</a:t>
            </a:r>
            <a:endParaRPr lang="en-US" dirty="0"/>
          </a:p>
        </p:txBody>
      </p:sp>
      <p:sp>
        <p:nvSpPr>
          <p:cNvPr id="6" name="Subtitle 5"/>
          <p:cNvSpPr>
            <a:spLocks noGrp="1"/>
          </p:cNvSpPr>
          <p:nvPr>
            <p:ph type="subTitle" idx="1"/>
          </p:nvPr>
        </p:nvSpPr>
        <p:spPr>
          <a:xfrm>
            <a:off x="381000" y="2895600"/>
            <a:ext cx="7981951" cy="2823882"/>
          </a:xfrm>
        </p:spPr>
        <p:txBody>
          <a:bodyPr>
            <a:normAutofit/>
          </a:bodyPr>
          <a:lstStyle/>
          <a:p>
            <a:endParaRPr lang="en-US" dirty="0"/>
          </a:p>
          <a:p>
            <a:r>
              <a:rPr lang="en-US" dirty="0"/>
              <a:t>Developed By: </a:t>
            </a:r>
            <a:r>
              <a:rPr lang="en-US" dirty="0" smtClean="0"/>
              <a:t>Mario </a:t>
            </a:r>
            <a:r>
              <a:rPr lang="en-US" dirty="0" err="1" smtClean="0"/>
              <a:t>Eirea</a:t>
            </a:r>
            <a:r>
              <a:rPr lang="en-US" dirty="0"/>
              <a:t/>
            </a:r>
            <a:br>
              <a:rPr lang="en-US" dirty="0"/>
            </a:br>
            <a:endParaRPr lang="en-US" dirty="0"/>
          </a:p>
          <a:p>
            <a:r>
              <a:rPr lang="en-US" dirty="0"/>
              <a:t>Advisor : Dr. S. Masoud Sadjadi</a:t>
            </a:r>
            <a:br>
              <a:rPr lang="en-US" dirty="0"/>
            </a:br>
            <a:r>
              <a:rPr lang="en-US" dirty="0"/>
              <a:t>School of Computing and Information Sciences</a:t>
            </a:r>
            <a:br>
              <a:rPr lang="en-US" dirty="0"/>
            </a:br>
            <a:r>
              <a:rPr lang="en-US" dirty="0"/>
              <a:t>Florida International University</a:t>
            </a:r>
          </a:p>
          <a:p>
            <a:r>
              <a:rPr lang="en-US" dirty="0" smtClean="0"/>
              <a:t>meire001@fiu.edu </a:t>
            </a:r>
            <a:endParaRPr lang="en-US" dirty="0"/>
          </a:p>
          <a:p>
            <a:r>
              <a:rPr lang="en-US" dirty="0"/>
              <a:t>http://www.cs.fiu.edu/~sadjadi/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endParaRPr lang="en-US" dirty="0"/>
          </a:p>
        </p:txBody>
      </p:sp>
      <p:sp>
        <p:nvSpPr>
          <p:cNvPr id="3" name="Content Placeholder 2"/>
          <p:cNvSpPr>
            <a:spLocks noGrp="1"/>
          </p:cNvSpPr>
          <p:nvPr>
            <p:ph idx="1"/>
          </p:nvPr>
        </p:nvSpPr>
        <p:spPr/>
        <p:txBody>
          <a:bodyPr/>
          <a:lstStyle/>
          <a:p>
            <a:r>
              <a:rPr lang="en-US" b="1" dirty="0" smtClean="0"/>
              <a:t>Problem and Motivation</a:t>
            </a:r>
            <a:endParaRPr lang="en-US" dirty="0" smtClean="0">
              <a:solidFill>
                <a:srgbClr val="FF0000"/>
              </a:solidFill>
            </a:endParaRPr>
          </a:p>
          <a:p>
            <a:r>
              <a:rPr lang="en-US" dirty="0" smtClean="0"/>
              <a:t>Solution</a:t>
            </a:r>
          </a:p>
          <a:p>
            <a:r>
              <a:rPr lang="en-US" dirty="0" smtClean="0"/>
              <a:t>Behind the Scene</a:t>
            </a:r>
            <a:endParaRPr lang="en-US" dirty="0"/>
          </a:p>
          <a:p>
            <a:r>
              <a:rPr lang="en-US" dirty="0" smtClean="0"/>
              <a:t>Customizing the Solution</a:t>
            </a:r>
          </a:p>
          <a:p>
            <a:r>
              <a:rPr lang="en-US" dirty="0" smtClean="0"/>
              <a:t>Disclaimer</a:t>
            </a:r>
          </a:p>
          <a:p>
            <a:r>
              <a:rPr lang="en-US" dirty="0" smtClean="0"/>
              <a:t>Progress Report</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and Motivation:</a:t>
            </a:r>
            <a:endParaRPr lang="en-US" dirty="0"/>
          </a:p>
        </p:txBody>
      </p:sp>
      <p:sp>
        <p:nvSpPr>
          <p:cNvPr id="3" name="Content Placeholder 2"/>
          <p:cNvSpPr>
            <a:spLocks noGrp="1"/>
          </p:cNvSpPr>
          <p:nvPr>
            <p:ph idx="1"/>
          </p:nvPr>
        </p:nvSpPr>
        <p:spPr/>
        <p:txBody>
          <a:bodyPr/>
          <a:lstStyle/>
          <a:p>
            <a:r>
              <a:rPr lang="en-US" dirty="0" smtClean="0"/>
              <a:t>A common problem faced in corporate IT environments that house Active Directory (AD) domains is that many computers are added and removed to the domain. Over time, this can lead to a bloated AD that contains hundreds or thousands of unorganized/expired accounts.</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Solution</a:t>
            </a:r>
            <a:endParaRPr lang="en-US" dirty="0"/>
          </a:p>
        </p:txBody>
      </p:sp>
      <p:sp>
        <p:nvSpPr>
          <p:cNvPr id="3" name="Content Placeholder 2"/>
          <p:cNvSpPr>
            <a:spLocks noGrp="1"/>
          </p:cNvSpPr>
          <p:nvPr>
            <p:ph idx="1"/>
          </p:nvPr>
        </p:nvSpPr>
        <p:spPr/>
        <p:txBody>
          <a:bodyPr/>
          <a:lstStyle/>
          <a:p>
            <a:r>
              <a:rPr lang="en-US" dirty="0" smtClean="0"/>
              <a:t>Using a PowerShell script, one can crawl through the AD and check parameters such as last </a:t>
            </a:r>
            <a:r>
              <a:rPr lang="en-US" dirty="0"/>
              <a:t>l</a:t>
            </a:r>
            <a:r>
              <a:rPr lang="en-US" dirty="0" smtClean="0"/>
              <a:t>ogon time and computer name to sort and move computers. The computers can be organized or removed according to corporate policies.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Behind the Scene</a:t>
            </a:r>
            <a:endParaRPr lang="en-US" dirty="0"/>
          </a:p>
        </p:txBody>
      </p:sp>
      <p:sp>
        <p:nvSpPr>
          <p:cNvPr id="3" name="Content Placeholder 2"/>
          <p:cNvSpPr>
            <a:spLocks noGrp="1"/>
          </p:cNvSpPr>
          <p:nvPr>
            <p:ph idx="1"/>
          </p:nvPr>
        </p:nvSpPr>
        <p:spPr/>
        <p:txBody>
          <a:bodyPr/>
          <a:lstStyle/>
          <a:p>
            <a:r>
              <a:rPr lang="en-US" sz="1600" dirty="0" smtClean="0"/>
              <a:t>The PowerShell script will search though the AD using </a:t>
            </a:r>
            <a:r>
              <a:rPr lang="en-US" sz="1600" dirty="0" err="1" smtClean="0"/>
              <a:t>commandlets</a:t>
            </a:r>
            <a:r>
              <a:rPr lang="en-US" sz="1600" dirty="0" smtClean="0"/>
              <a:t>:</a:t>
            </a:r>
          </a:p>
          <a:p>
            <a:pPr lvl="1"/>
            <a:r>
              <a:rPr lang="en-US" sz="1400" dirty="0" smtClean="0"/>
              <a:t>Get-</a:t>
            </a:r>
            <a:r>
              <a:rPr lang="en-US" sz="1400" dirty="0" err="1" smtClean="0"/>
              <a:t>ADOrganizationalUnit</a:t>
            </a:r>
            <a:endParaRPr lang="en-US" sz="1400" dirty="0" smtClean="0"/>
          </a:p>
          <a:p>
            <a:pPr lvl="1"/>
            <a:r>
              <a:rPr lang="en-US" sz="1400" dirty="0" smtClean="0"/>
              <a:t>Get-</a:t>
            </a:r>
            <a:r>
              <a:rPr lang="en-US" sz="1400" dirty="0" err="1" smtClean="0"/>
              <a:t>AdComputer</a:t>
            </a:r>
            <a:endParaRPr lang="en-US" sz="1400" dirty="0"/>
          </a:p>
          <a:p>
            <a:r>
              <a:rPr lang="en-US" sz="1600" dirty="0" smtClean="0"/>
              <a:t>Then move computers into the appropriate OUs with Move-</a:t>
            </a:r>
            <a:r>
              <a:rPr lang="en-US" sz="1600" dirty="0" err="1" smtClean="0"/>
              <a:t>ADObject</a:t>
            </a:r>
            <a:r>
              <a:rPr lang="en-US" sz="1600" dirty="0" smtClean="0"/>
              <a:t>.</a:t>
            </a:r>
          </a:p>
          <a:p>
            <a:r>
              <a:rPr lang="en-US" sz="1600" dirty="0" smtClean="0"/>
              <a:t>Primary logic will revolve around </a:t>
            </a:r>
            <a:r>
              <a:rPr lang="en-US" sz="1600" dirty="0"/>
              <a:t>the properties “Name” and “</a:t>
            </a:r>
            <a:r>
              <a:rPr lang="en-US" sz="1600" dirty="0" err="1" smtClean="0"/>
              <a:t>lastLogonTimestamp</a:t>
            </a:r>
            <a:r>
              <a:rPr lang="en-US" sz="1600" dirty="0" smtClean="0"/>
              <a:t>”.</a:t>
            </a:r>
          </a:p>
          <a:p>
            <a:pPr lvl="1"/>
            <a:r>
              <a:rPr lang="en-US" sz="1400" dirty="0" smtClean="0"/>
              <a:t>The first 4 characters of the computers name will match to an OU code. When the match is detected it will move the computer to the “Computers” OU inside the matching parent OU.</a:t>
            </a:r>
          </a:p>
          <a:p>
            <a:pPr lvl="1"/>
            <a:r>
              <a:rPr lang="en-US" sz="1400" dirty="0"/>
              <a:t>“</a:t>
            </a:r>
            <a:r>
              <a:rPr lang="en-US" sz="1400" dirty="0" err="1"/>
              <a:t>lastLogonTimestamp</a:t>
            </a:r>
            <a:r>
              <a:rPr lang="en-US" sz="1400" dirty="0" smtClean="0"/>
              <a:t>” will be used as a basis for computer activity. When this value </a:t>
            </a:r>
            <a:r>
              <a:rPr lang="en-US" sz="1400" dirty="0" err="1" smtClean="0"/>
              <a:t>exceedes</a:t>
            </a:r>
            <a:r>
              <a:rPr lang="en-US" sz="1400" dirty="0" smtClean="0"/>
              <a:t> 246 days, it will be moved to an OU named “Offline” and the account deactivated. Once the computer is offline for more than 365 it will be removed from the domain.</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Customizing the Solution</a:t>
            </a:r>
          </a:p>
        </p:txBody>
      </p:sp>
      <p:sp>
        <p:nvSpPr>
          <p:cNvPr id="3" name="Content Placeholder 2"/>
          <p:cNvSpPr>
            <a:spLocks noGrp="1"/>
          </p:cNvSpPr>
          <p:nvPr>
            <p:ph idx="1"/>
          </p:nvPr>
        </p:nvSpPr>
        <p:spPr/>
        <p:txBody>
          <a:bodyPr/>
          <a:lstStyle/>
          <a:p>
            <a:r>
              <a:rPr lang="en-US" b="1" dirty="0" smtClean="0"/>
              <a:t> </a:t>
            </a:r>
            <a:r>
              <a:rPr lang="en-US" dirty="0" smtClean="0"/>
              <a:t>The source for this script will be freely available, this allows customization over all aspects of operation. Changing the variables that control computer name matching or logon time, the script can be changed for varying corporate requirements.</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dirty="0" smtClean="0"/>
              <a:t>This PS script is very dependent on ridged AD design specifications.</a:t>
            </a:r>
            <a:endParaRPr lang="en-US" dirty="0"/>
          </a:p>
          <a:p>
            <a:r>
              <a:rPr lang="en-US" dirty="0" smtClean="0"/>
              <a:t>Using any script the manipulates mass quantities of data can be dangerous and destructive, please make sure the script is tested thoroughly on non production environments before deploying into production.</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Report</a:t>
            </a:r>
            <a:endParaRPr lang="en-US" dirty="0"/>
          </a:p>
        </p:txBody>
      </p:sp>
      <p:sp>
        <p:nvSpPr>
          <p:cNvPr id="3" name="Content Placeholder 2"/>
          <p:cNvSpPr>
            <a:spLocks noGrp="1"/>
          </p:cNvSpPr>
          <p:nvPr>
            <p:ph idx="1"/>
          </p:nvPr>
        </p:nvSpPr>
        <p:spPr/>
        <p:txBody>
          <a:bodyPr/>
          <a:lstStyle/>
          <a:p>
            <a:r>
              <a:rPr lang="en-US" dirty="0" smtClean="0"/>
              <a:t>Initial script is completed. Testing functionality.</a:t>
            </a:r>
            <a:endParaRPr lang="en-US" dirty="0" smtClean="0"/>
          </a:p>
          <a:p>
            <a:r>
              <a:rPr lang="en-US" dirty="0" smtClean="0"/>
              <a:t>Need to complete training video </a:t>
            </a:r>
            <a:r>
              <a:rPr lang="en-US" smtClean="0"/>
              <a:t>and documentation</a:t>
            </a:r>
            <a:endParaRPr lang="en-US" dirty="0" smtClean="0"/>
          </a:p>
          <a:p>
            <a:pPr>
              <a:buNone/>
            </a:pPr>
            <a:endParaRPr lang="en-US" dirty="0" smtClean="0"/>
          </a:p>
          <a:p>
            <a:pPr>
              <a:buNone/>
            </a:pPr>
            <a:endParaRPr lang="en-US" dirty="0"/>
          </a:p>
        </p:txBody>
      </p:sp>
    </p:spTree>
  </p:cSld>
  <p:clrMapOvr>
    <a:masterClrMapping/>
  </p:clrMapOvr>
  <p:transition>
    <p:dissolve/>
  </p:transition>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858</TotalTime>
  <Words>310</Words>
  <Application>Microsoft Office PowerPoint</Application>
  <PresentationFormat>On-screen Show (4:3)</PresentationFormat>
  <Paragraphs>33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Revolution</vt:lpstr>
      <vt:lpstr>AD Maintenance via PowerShell</vt:lpstr>
      <vt:lpstr>Agenda</vt:lpstr>
      <vt:lpstr>Problem and Motivation:</vt:lpstr>
      <vt:lpstr>Solution</vt:lpstr>
      <vt:lpstr>Behind the Scene</vt:lpstr>
      <vt:lpstr>Customizing the Solution</vt:lpstr>
      <vt:lpstr>Disclaimer</vt:lpstr>
      <vt:lpstr>Progress Report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Feature-Based Analysis &amp; Comparison of IT Automation Tools: Comparing Kaseya to Log Me In  Developed By: Christine Marie Rodriguez Richard Calvo  Advisor: Dr. S. Masoud Sadjadi School of Computing and Information Sciences Florida International University</dc:title>
  <dc:creator>Christie Marie</dc:creator>
  <cp:lastModifiedBy>Home</cp:lastModifiedBy>
  <cp:revision>98</cp:revision>
  <dcterms:created xsi:type="dcterms:W3CDTF">2011-11-14T16:07:18Z</dcterms:created>
  <dcterms:modified xsi:type="dcterms:W3CDTF">2011-11-16T17:12:58Z</dcterms:modified>
</cp:coreProperties>
</file>